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58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6. 11. 2013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pdf/physics/0406085v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Eddy%20Currents,%20Magnetic%20Braking%20and%20Lenz's%20Law%20-%20YouTube%20%5b360p%5d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/>
          <a:lstStyle/>
          <a:p>
            <a:r>
              <a:rPr lang="sk-SK" b="0" dirty="0"/>
              <a:t/>
            </a:r>
            <a:br>
              <a:rPr lang="sk-SK" b="0" dirty="0"/>
            </a:br>
            <a:r>
              <a:rPr lang="sk-SK" b="0" dirty="0"/>
              <a:t> </a:t>
            </a:r>
            <a:r>
              <a:rPr lang="sk-SK" dirty="0"/>
              <a:t>16. Magnetické brzdy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2996952"/>
            <a:ext cx="7772400" cy="1814359"/>
          </a:xfrm>
        </p:spPr>
        <p:txBody>
          <a:bodyPr>
            <a:normAutofit/>
          </a:bodyPr>
          <a:lstStyle/>
          <a:p>
            <a:pPr algn="l"/>
            <a:endParaRPr lang="sk-SK" dirty="0"/>
          </a:p>
          <a:p>
            <a:pPr algn="l"/>
            <a:r>
              <a:rPr lang="sk-SK" dirty="0" smtClean="0"/>
              <a:t>Na </a:t>
            </a:r>
            <a:r>
              <a:rPr lang="sk-SK" dirty="0"/>
              <a:t>silný magnet padajúci vnútrom neferomagnetickej kovovej rúry pôsobí brzdná sila. Preskúmajte tento jav. </a:t>
            </a:r>
          </a:p>
        </p:txBody>
      </p:sp>
    </p:spTree>
    <p:extLst>
      <p:ext uri="{BB962C8B-B14F-4D97-AF65-F5344CB8AC3E}">
        <p14:creationId xmlns:p14="http://schemas.microsoft.com/office/powerpoint/2010/main" val="42369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412776"/>
            <a:ext cx="8229600" cy="5445224"/>
          </a:xfrm>
        </p:spPr>
        <p:txBody>
          <a:bodyPr>
            <a:normAutofit/>
          </a:bodyPr>
          <a:lstStyle/>
          <a:p>
            <a:pPr lvl="1"/>
            <a:r>
              <a:rPr lang="sk-SK" dirty="0" smtClean="0">
                <a:cs typeface="Times New Roman" panose="02020603050405020304" pitchFamily="18" charset="0"/>
              </a:rPr>
              <a:t>Čo sa stane, ak trubku po dĺžke rozpílime</a:t>
            </a:r>
            <a:r>
              <a:rPr lang="sk-SK" dirty="0" smtClean="0">
                <a:cs typeface="Times New Roman" panose="02020603050405020304" pitchFamily="18" charset="0"/>
              </a:rPr>
              <a:t>?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>Prúd sa uzavrie pozdĺž štrbiny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>Dráha prúdu bez štrbiny: 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>		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(2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 ≈ 6 </a:t>
            </a:r>
            <a:r>
              <a:rPr lang="sk-SK" dirty="0" smtClean="0">
                <a:cs typeface="Times New Roman" panose="02020603050405020304" pitchFamily="18" charset="0"/>
              </a:rPr>
              <a:t>cm</a:t>
            </a:r>
            <a:r>
              <a:rPr lang="sk-SK" dirty="0">
                <a:cs typeface="Times New Roman" panose="02020603050405020304" pitchFamily="18" charset="0"/>
              </a:rPr>
              <a:t/>
            </a:r>
            <a:br>
              <a:rPr lang="sk-SK" dirty="0">
                <a:cs typeface="Times New Roman" panose="02020603050405020304" pitchFamily="18" charset="0"/>
              </a:rPr>
            </a:br>
            <a:r>
              <a:rPr lang="sk-SK" dirty="0">
                <a:cs typeface="Times New Roman" panose="02020603050405020304" pitchFamily="18" charset="0"/>
              </a:rPr>
              <a:t>Dráha prúdu </a:t>
            </a:r>
            <a:r>
              <a:rPr lang="sk-SK" dirty="0" smtClean="0">
                <a:cs typeface="Times New Roman" panose="02020603050405020304" pitchFamily="18" charset="0"/>
              </a:rPr>
              <a:t>so štrbinou: </a:t>
            </a:r>
            <a:r>
              <a:rPr lang="sk-SK" dirty="0">
                <a:cs typeface="Times New Roman" panose="02020603050405020304" pitchFamily="18" charset="0"/>
              </a:rPr>
              <a:t/>
            </a:r>
            <a:br>
              <a:rPr lang="sk-SK" dirty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>		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r)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 . L ≈ 12 </a:t>
            </a:r>
            <a:r>
              <a:rPr lang="sk-SK" dirty="0">
                <a:cs typeface="Times New Roman" panose="02020603050405020304" pitchFamily="18" charset="0"/>
              </a:rPr>
              <a:t>cm</a:t>
            </a:r>
            <a:br>
              <a:rPr lang="sk-SK" dirty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>Prúd (a teda aj sila) - polovičný</a:t>
            </a:r>
          </a:p>
          <a:p>
            <a:pPr lvl="1"/>
            <a:endParaRPr lang="sk-SK" dirty="0">
              <a:cs typeface="Times New Roman" panose="02020603050405020304" pitchFamily="18" charset="0"/>
            </a:endParaRPr>
          </a:p>
          <a:p>
            <a:pPr lvl="1"/>
            <a:endParaRPr lang="sk-SK" dirty="0" smtClean="0">
              <a:cs typeface="Times New Roman" panose="02020603050405020304" pitchFamily="18" charset="0"/>
            </a:endParaRPr>
          </a:p>
          <a:p>
            <a:pPr lvl="1"/>
            <a:endParaRPr lang="sk-SK" dirty="0" smtClean="0"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Čo sa stane, ak by sme do výpočtu zahrnuli aj magnetické pole prúdov indukovaných v stene?</a:t>
            </a:r>
          </a:p>
          <a:p>
            <a:pPr lvl="1"/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nepredpovedá model?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13"/>
          <a:stretch/>
        </p:blipFill>
        <p:spPr bwMode="auto">
          <a:xfrm>
            <a:off x="7176236" y="1777008"/>
            <a:ext cx="1967764" cy="33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47"/>
          <a:stretch/>
        </p:blipFill>
        <p:spPr bwMode="auto">
          <a:xfrm>
            <a:off x="5508104" y="1777008"/>
            <a:ext cx="1721296" cy="33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1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268760"/>
            <a:ext cx="8229600" cy="5589240"/>
          </a:xfrm>
        </p:spPr>
        <p:txBody>
          <a:bodyPr>
            <a:normAutofit lnSpcReduction="10000"/>
          </a:bodyPr>
          <a:lstStyle/>
          <a:p>
            <a:pPr lvl="1"/>
            <a:r>
              <a:rPr lang="sk-SK" dirty="0" smtClean="0">
                <a:cs typeface="Times New Roman" panose="02020603050405020304" pitchFamily="18" charset="0"/>
              </a:rPr>
              <a:t>Zmerať závislosti od priemeru trubky, priemeru magnetu, materiálu trubky, dĺžky magnetu, ... a porovnať ich s modelom</a:t>
            </a: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Ak niečo nesedí, upraviť model alebo urobiť lepší</a:t>
            </a: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Nájsť na Internete presnejšie riešenie úlohy a zistiť, či namerané údaje lepšie sedia s ním, alebo stačí jednoduchý model</a:t>
            </a: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Zamyslieť sa nad limitnými (extrémnymi) prípadmi:</a:t>
            </a:r>
          </a:p>
          <a:p>
            <a:pPr lvl="2"/>
            <a:r>
              <a:rPr lang="sk-SK" dirty="0" smtClean="0">
                <a:cs typeface="Times New Roman" panose="02020603050405020304" pitchFamily="18" charset="0"/>
              </a:rPr>
              <a:t>Ak by bola vodivosť trubky nekonečná, bude magnet brzdený rovnako, viac alebo menej?</a:t>
            </a:r>
          </a:p>
          <a:p>
            <a:pPr lvl="2"/>
            <a:r>
              <a:rPr lang="sk-SK" dirty="0" smtClean="0">
                <a:cs typeface="Times New Roman" panose="02020603050405020304" pitchFamily="18" charset="0"/>
              </a:rPr>
              <a:t>Ak by bola hrúbka steny nekonečná, bude brzdenie nekonečné, alebo sa rýchlosť bude blížiť k nejakej minimálnej hodnote? Akú hrubú stenu potrebujeme, aby jej ďalšie zhrubnutie už takmer nič nevylepšilo?</a:t>
            </a:r>
          </a:p>
          <a:p>
            <a:pPr lvl="2"/>
            <a:r>
              <a:rPr lang="sk-SK" dirty="0" smtClean="0">
                <a:cs typeface="Times New Roman" panose="02020603050405020304" pitchFamily="18" charset="0"/>
              </a:rPr>
              <a:t>...</a:t>
            </a:r>
          </a:p>
          <a:p>
            <a:pPr marL="393192" lvl="1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91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Veľa sa dá nájsť na internete, linky napríklad v </a:t>
            </a:r>
            <a:r>
              <a:rPr lang="sk-SK" dirty="0" err="1" smtClean="0"/>
              <a:t>Kite</a:t>
            </a:r>
            <a:r>
              <a:rPr lang="sk-SK" dirty="0" smtClean="0"/>
              <a:t> </a:t>
            </a:r>
            <a:r>
              <a:rPr lang="sk-SK" dirty="0" err="1" smtClean="0"/>
              <a:t>Ilju</a:t>
            </a:r>
            <a:r>
              <a:rPr lang="sk-SK" dirty="0" smtClean="0"/>
              <a:t> </a:t>
            </a:r>
            <a:r>
              <a:rPr lang="sk-SK" dirty="0" err="1" smtClean="0"/>
              <a:t>Marčenka</a:t>
            </a:r>
            <a:endParaRPr lang="sk-SK" dirty="0" smtClean="0">
              <a:hlinkClick r:id="rId2"/>
            </a:endParaRPr>
          </a:p>
          <a:p>
            <a:r>
              <a:rPr lang="sk-SK" dirty="0" smtClean="0"/>
              <a:t>Vedecké riešenie (ťažké, ale dáva jednoduché výsledky v špeciálnych prípadoch):</a:t>
            </a:r>
            <a:endParaRPr lang="sk-SK" dirty="0" smtClean="0">
              <a:hlinkClick r:id="rId2"/>
            </a:endParaRPr>
          </a:p>
          <a:p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arxiv.org/pdf/physics/0406085v2.pdf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Literatúra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33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Vzájomný pohyb magnetu a vodiča</a:t>
            </a:r>
          </a:p>
          <a:p>
            <a:r>
              <a:rPr lang="sk-SK" dirty="0" smtClean="0"/>
              <a:t>Vznik elektrického prúdu vo vodiči</a:t>
            </a:r>
          </a:p>
          <a:p>
            <a:r>
              <a:rPr lang="sk-SK" dirty="0" smtClean="0"/>
              <a:t>Silové pôsobenie prúdu vodičom a magnetického poľa magnetu</a:t>
            </a:r>
          </a:p>
          <a:p>
            <a:r>
              <a:rPr lang="sk-SK" dirty="0" smtClean="0"/>
              <a:t>Výsledná sila má brzdný účinok</a:t>
            </a:r>
          </a:p>
          <a:p>
            <a:endParaRPr lang="sk-SK" dirty="0"/>
          </a:p>
          <a:p>
            <a:r>
              <a:rPr lang="sk-SK" dirty="0" smtClean="0"/>
              <a:t>Pekné vysvetlenie podstaty javu:</a:t>
            </a:r>
            <a:br>
              <a:rPr lang="sk-SK" dirty="0" smtClean="0"/>
            </a:br>
            <a:r>
              <a:rPr lang="sk-SK" dirty="0" smtClean="0"/>
              <a:t>(</a:t>
            </a:r>
            <a:r>
              <a:rPr lang="sk-SK" sz="2400" dirty="0" smtClean="0">
                <a:hlinkClick r:id="rId2" action="ppaction://hlinkfile"/>
              </a:rPr>
              <a:t>http://www.youtube.com/watch?v=otu-KV3iH_I</a:t>
            </a:r>
            <a:r>
              <a:rPr lang="sk-SK" sz="2400" dirty="0" smtClean="0"/>
              <a:t>)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príčinou brzdenia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62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Urobíme </a:t>
            </a:r>
            <a:r>
              <a:rPr lang="sk-SK" dirty="0" smtClean="0">
                <a:solidFill>
                  <a:srgbClr val="FF0000"/>
                </a:solidFill>
              </a:rPr>
              <a:t>veľmi zjednodušený </a:t>
            </a:r>
            <a:r>
              <a:rPr lang="sk-SK" dirty="0" smtClean="0"/>
              <a:t>model v súradnicovej sústave magnetu:</a:t>
            </a:r>
          </a:p>
          <a:p>
            <a:pPr marL="850392" lvl="1" indent="-457200">
              <a:buFont typeface="+mj-lt"/>
              <a:buAutoNum type="arabicPeriod"/>
            </a:pPr>
            <a:r>
              <a:rPr lang="sk-SK" dirty="0" smtClean="0"/>
              <a:t>Z magnetu vychádza magnetický indukčný tok, ten takmer celý pretína vodivú stenu trubky</a:t>
            </a:r>
          </a:p>
          <a:p>
            <a:pPr marL="850392" lvl="1" indent="-457200">
              <a:buFont typeface="+mj-lt"/>
              <a:buAutoNum type="arabicPeriod"/>
            </a:pPr>
            <a:r>
              <a:rPr lang="sk-SK" dirty="0" smtClean="0"/>
              <a:t>Magnetické pole v trubke pôsobí na elektróny pohybujúce sa vzhľadom na magnet</a:t>
            </a:r>
          </a:p>
          <a:p>
            <a:pPr marL="850392" lvl="1" indent="-457200">
              <a:buFont typeface="+mj-lt"/>
              <a:buAutoNum type="arabicPeriod"/>
            </a:pPr>
            <a:r>
              <a:rPr lang="sk-SK" dirty="0" smtClean="0"/>
              <a:t>V stene trubky vznikne elektrický prúd</a:t>
            </a:r>
          </a:p>
          <a:p>
            <a:pPr marL="850392" lvl="1" indent="-457200">
              <a:buFont typeface="+mj-lt"/>
              <a:buAutoNum type="arabicPeriod"/>
            </a:pPr>
            <a:r>
              <a:rPr lang="sk-SK" dirty="0" smtClean="0"/>
              <a:t>Magnetické pole magnetu pôsobí silou na prúd v stene, rovnaká (ale opačná) sila pôsobí aj na magnet</a:t>
            </a:r>
          </a:p>
          <a:p>
            <a:pPr marL="850392" lvl="1" indent="-457200">
              <a:buFont typeface="+mj-lt"/>
              <a:buAutoNum type="arabicPeriod"/>
            </a:pPr>
            <a:r>
              <a:rPr lang="sk-SK" dirty="0" smtClean="0"/>
              <a:t>Gravitačná a magnetická sila sú v rovnováhe</a:t>
            </a:r>
          </a:p>
          <a:p>
            <a:pPr lvl="1"/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 čoho závisí brzdenie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650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/>
              <a:t>– geometrická konštanta</a:t>
            </a:r>
          </a:p>
          <a:p>
            <a:pPr lvl="1"/>
            <a:r>
              <a:rPr lang="sk-SK" dirty="0" smtClean="0"/>
              <a:t>Z magnetu ide tok </a:t>
            </a:r>
            <a:r>
              <a:rPr lang="el-GR" i="1" dirty="0" smtClean="0"/>
              <a:t>φ</a:t>
            </a:r>
            <a:r>
              <a:rPr lang="sk-SK" baseline="-25000" dirty="0" smtClean="0"/>
              <a:t>0</a:t>
            </a:r>
            <a:r>
              <a:rPr lang="sk-SK" dirty="0" smtClean="0"/>
              <a:t>, väčšina z neho pretne stenu</a:t>
            </a:r>
            <a:br>
              <a:rPr lang="sk-SK" dirty="0" smtClean="0"/>
            </a:br>
            <a:r>
              <a:rPr lang="el-GR" i="1" dirty="0" smtClean="0"/>
              <a:t>φ </a:t>
            </a:r>
            <a:r>
              <a:rPr lang="sk-SK" i="1" dirty="0" smtClean="0"/>
              <a:t>=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i="1" dirty="0" smtClean="0"/>
              <a:t>.</a:t>
            </a:r>
            <a:r>
              <a:rPr lang="el-GR" i="1" dirty="0" smtClean="0"/>
              <a:t>φ</a:t>
            </a:r>
            <a:r>
              <a:rPr lang="sk-SK" baseline="-25000" dirty="0" smtClean="0"/>
              <a:t>0</a:t>
            </a:r>
            <a:r>
              <a:rPr lang="sk-SK" dirty="0" smtClean="0"/>
              <a:t>,</a:t>
            </a:r>
            <a:r>
              <a:rPr lang="sk-SK" baseline="-25000" dirty="0" smtClean="0"/>
              <a:t> 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/>
              <a:t>– geometrická </a:t>
            </a:r>
            <a:r>
              <a:rPr lang="sk-SK" dirty="0" smtClean="0"/>
              <a:t>konštanta</a:t>
            </a:r>
          </a:p>
          <a:p>
            <a:pPr lvl="1"/>
            <a:r>
              <a:rPr lang="sk-SK" i="1" dirty="0" smtClean="0"/>
              <a:t>B</a:t>
            </a:r>
            <a:r>
              <a:rPr lang="sk-SK" dirty="0" smtClean="0"/>
              <a:t> = </a:t>
            </a:r>
            <a:r>
              <a:rPr lang="el-GR" i="1" dirty="0" smtClean="0"/>
              <a:t>φ</a:t>
            </a:r>
            <a:r>
              <a:rPr lang="sk-SK" dirty="0" smtClean="0"/>
              <a:t>/(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</a:t>
            </a:r>
            <a:r>
              <a:rPr lang="sk-SK" dirty="0" smtClean="0"/>
              <a:t>)=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sk-SK" i="1" dirty="0"/>
              <a:t>.</a:t>
            </a:r>
            <a:r>
              <a:rPr lang="el-GR" i="1" dirty="0"/>
              <a:t>φ</a:t>
            </a:r>
            <a:r>
              <a:rPr lang="sk-SK" baseline="-25000" dirty="0" smtClean="0"/>
              <a:t>0</a:t>
            </a:r>
            <a:r>
              <a:rPr lang="sk-SK" dirty="0" smtClean="0"/>
              <a:t>/(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/>
              <a:t>)</a:t>
            </a:r>
          </a:p>
          <a:p>
            <a:pPr lvl="1"/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1.Magnetické pole v stene trubky</a:t>
            </a:r>
            <a:endParaRPr lang="sk-SK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396" y="3068961"/>
            <a:ext cx="4371084" cy="375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85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525963"/>
          </a:xfrm>
        </p:spPr>
        <p:txBody>
          <a:bodyPr/>
          <a:lstStyle/>
          <a:p>
            <a:pPr lvl="1"/>
            <a:r>
              <a:rPr lang="sk-SK" dirty="0" smtClean="0">
                <a:cs typeface="Times New Roman" panose="02020603050405020304" pitchFamily="18" charset="0"/>
              </a:rPr>
              <a:t>Magnetická sila na náboj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sk-SK" dirty="0" smtClean="0">
                <a:cs typeface="Times New Roman" panose="02020603050405020304" pitchFamily="18" charset="0"/>
              </a:rPr>
              <a:t> v stene: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err="1" smtClean="0"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cs typeface="Times New Roman" panose="02020603050405020304" pitchFamily="18" charset="0"/>
              </a:rPr>
              <a:t>m</a:t>
            </a:r>
            <a:r>
              <a:rPr lang="sk-SK" dirty="0" smtClean="0">
                <a:cs typeface="Times New Roman" panose="02020603050405020304" pitchFamily="18" charset="0"/>
              </a:rPr>
              <a:t> = </a:t>
            </a:r>
            <a:r>
              <a:rPr lang="sk-SK" i="1" dirty="0" smtClean="0">
                <a:cs typeface="Times New Roman" panose="02020603050405020304" pitchFamily="18" charset="0"/>
              </a:rPr>
              <a:t>q . v</a:t>
            </a:r>
            <a:r>
              <a:rPr lang="sk-SK" baseline="-25000" dirty="0" smtClean="0">
                <a:cs typeface="Times New Roman" panose="02020603050405020304" pitchFamily="18" charset="0"/>
              </a:rPr>
              <a:t>0</a:t>
            </a:r>
            <a:r>
              <a:rPr lang="sk-SK" i="1" dirty="0" smtClean="0">
                <a:cs typeface="Times New Roman" panose="02020603050405020304" pitchFamily="18" charset="0"/>
              </a:rPr>
              <a:t> </a:t>
            </a:r>
            <a:r>
              <a:rPr lang="sk-SK" dirty="0" smtClean="0">
                <a:cs typeface="Times New Roman" panose="02020603050405020304" pitchFamily="18" charset="0"/>
              </a:rPr>
              <a:t>x</a:t>
            </a:r>
            <a:r>
              <a:rPr lang="sk-SK" i="1" dirty="0" smtClean="0">
                <a:cs typeface="Times New Roman" panose="02020603050405020304" pitchFamily="18" charset="0"/>
              </a:rPr>
              <a:t> B       v</a:t>
            </a:r>
            <a:r>
              <a:rPr lang="sk-SK" baseline="-25000" dirty="0" smtClean="0">
                <a:cs typeface="Times New Roman" panose="02020603050405020304" pitchFamily="18" charset="0"/>
              </a:rPr>
              <a:t>0</a:t>
            </a:r>
            <a:r>
              <a:rPr lang="sk-SK" i="1" dirty="0" smtClean="0">
                <a:cs typeface="Times New Roman" panose="02020603050405020304" pitchFamily="18" charset="0"/>
              </a:rPr>
              <a:t> – </a:t>
            </a:r>
            <a:r>
              <a:rPr lang="sk-SK" dirty="0" smtClean="0">
                <a:cs typeface="Times New Roman" panose="02020603050405020304" pitchFamily="18" charset="0"/>
              </a:rPr>
              <a:t>rýchlosť pádu magnetu</a:t>
            </a:r>
            <a:endParaRPr lang="sk-SK" dirty="0" smtClean="0"/>
          </a:p>
          <a:p>
            <a:pPr lvl="1"/>
            <a:r>
              <a:rPr lang="sk-SK" dirty="0" smtClean="0"/>
              <a:t>Na pohyb náboja vo vodiči treba napätie (el. pole):</a:t>
            </a:r>
            <a:br>
              <a:rPr lang="sk-SK" dirty="0" smtClean="0"/>
            </a:br>
            <a:r>
              <a:rPr lang="sk-SK" i="1" dirty="0" err="1" smtClean="0"/>
              <a:t>F</a:t>
            </a:r>
            <a:r>
              <a:rPr lang="sk-SK" i="1" baseline="-25000" dirty="0" err="1" smtClean="0"/>
              <a:t>e</a:t>
            </a:r>
            <a:r>
              <a:rPr lang="sk-SK" dirty="0" smtClean="0"/>
              <a:t> = </a:t>
            </a:r>
            <a:r>
              <a:rPr lang="sk-SK" i="1" dirty="0" err="1" smtClean="0"/>
              <a:t>q.E</a:t>
            </a:r>
            <a:r>
              <a:rPr lang="sk-SK" dirty="0" smtClean="0"/>
              <a:t> = </a:t>
            </a:r>
            <a:r>
              <a:rPr lang="sk-SK" i="1" dirty="0" smtClean="0"/>
              <a:t>q</a:t>
            </a:r>
            <a:r>
              <a:rPr lang="sk-SK" dirty="0" smtClean="0"/>
              <a:t>.</a:t>
            </a:r>
            <a:r>
              <a:rPr lang="sk-SK" i="1" dirty="0" smtClean="0"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cs typeface="Times New Roman" panose="02020603050405020304" pitchFamily="18" charset="0"/>
              </a:rPr>
              <a:t>0</a:t>
            </a:r>
            <a:r>
              <a:rPr lang="sk-SK" i="1" dirty="0" smtClean="0">
                <a:cs typeface="Times New Roman" panose="02020603050405020304" pitchFamily="18" charset="0"/>
              </a:rPr>
              <a:t> </a:t>
            </a:r>
            <a:r>
              <a:rPr lang="sk-SK" dirty="0">
                <a:cs typeface="Times New Roman" panose="02020603050405020304" pitchFamily="18" charset="0"/>
              </a:rPr>
              <a:t>x</a:t>
            </a:r>
            <a:r>
              <a:rPr lang="sk-SK" i="1" dirty="0">
                <a:cs typeface="Times New Roman" panose="02020603050405020304" pitchFamily="18" charset="0"/>
              </a:rPr>
              <a:t> B </a:t>
            </a:r>
            <a:r>
              <a:rPr lang="sk-SK" i="1" dirty="0" smtClean="0">
                <a:cs typeface="Times New Roman" panose="02020603050405020304" pitchFamily="18" charset="0"/>
              </a:rPr>
              <a:t> = </a:t>
            </a:r>
            <a:r>
              <a:rPr lang="sk-SK" i="1" dirty="0" err="1" smtClean="0"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cs typeface="Times New Roman" panose="02020603050405020304" pitchFamily="18" charset="0"/>
              </a:rPr>
              <a:t>m</a:t>
            </a:r>
            <a:endParaRPr lang="sk-SK" i="1" baseline="-25000" dirty="0" smtClean="0"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Ekvivalentné napätie na trubke:</a:t>
            </a:r>
            <a:r>
              <a:rPr lang="sk-SK" i="1" dirty="0" smtClean="0">
                <a:cs typeface="Times New Roman" panose="02020603050405020304" pitchFamily="18" charset="0"/>
              </a:rPr>
              <a:t/>
            </a:r>
            <a:br>
              <a:rPr lang="sk-SK" i="1" dirty="0" smtClean="0">
                <a:cs typeface="Times New Roman" panose="02020603050405020304" pitchFamily="18" charset="0"/>
              </a:rPr>
            </a:br>
            <a:r>
              <a:rPr lang="sk-SK" i="1" dirty="0" smtClean="0">
                <a:cs typeface="Times New Roman" panose="02020603050405020304" pitchFamily="18" charset="0"/>
              </a:rPr>
              <a:t>U = E.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=</a:t>
            </a:r>
            <a:r>
              <a:rPr lang="sk-SK" i="1" dirty="0"/>
              <a:t> </a:t>
            </a:r>
            <a:r>
              <a:rPr lang="sk-SK" i="1" dirty="0" smtClean="0"/>
              <a:t>q</a:t>
            </a:r>
            <a:r>
              <a:rPr lang="sk-SK" dirty="0" smtClean="0"/>
              <a:t>.</a:t>
            </a:r>
            <a:r>
              <a:rPr lang="sk-SK" i="1" dirty="0" smtClean="0"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cs typeface="Times New Roman" panose="02020603050405020304" pitchFamily="18" charset="0"/>
              </a:rPr>
              <a:t>0</a:t>
            </a:r>
            <a:r>
              <a:rPr lang="sk-SK" i="1" dirty="0" smtClean="0">
                <a:cs typeface="Times New Roman" panose="02020603050405020304" pitchFamily="18" charset="0"/>
              </a:rPr>
              <a:t>.B.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Ohmov zákon:</a:t>
            </a:r>
            <a:r>
              <a:rPr lang="sk-SK" i="1" dirty="0" smtClean="0">
                <a:cs typeface="Times New Roman" panose="02020603050405020304" pitchFamily="18" charset="0"/>
              </a:rPr>
              <a:t/>
            </a:r>
            <a:br>
              <a:rPr lang="sk-SK" i="1" dirty="0" smtClean="0">
                <a:cs typeface="Times New Roman" panose="02020603050405020304" pitchFamily="18" charset="0"/>
              </a:rPr>
            </a:br>
            <a:r>
              <a:rPr lang="sk-SK" i="1" dirty="0" smtClean="0">
                <a:cs typeface="Times New Roman" panose="02020603050405020304" pitchFamily="18" charset="0"/>
              </a:rPr>
              <a:t>I = U/R </a:t>
            </a:r>
            <a:br>
              <a:rPr lang="sk-SK" i="1" dirty="0" smtClean="0">
                <a:cs typeface="Times New Roman" panose="02020603050405020304" pitchFamily="18" charset="0"/>
              </a:rPr>
            </a:br>
            <a:r>
              <a:rPr lang="sk-SK" i="1" dirty="0" smtClean="0">
                <a:cs typeface="Times New Roman" panose="02020603050405020304" pitchFamily="18" charset="0"/>
              </a:rPr>
              <a:t>R = (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r)/(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h.H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i="1" dirty="0" smtClean="0"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Výsledok: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smtClean="0">
                <a:cs typeface="Times New Roman" panose="02020603050405020304" pitchFamily="18" charset="0"/>
              </a:rPr>
              <a:t>I</a:t>
            </a:r>
            <a:r>
              <a:rPr lang="sk-SK" dirty="0" smtClean="0">
                <a:cs typeface="Times New Roman" panose="02020603050405020304" pitchFamily="18" charset="0"/>
              </a:rPr>
              <a:t> = (</a:t>
            </a:r>
            <a:r>
              <a:rPr lang="sk-SK" i="1" dirty="0" smtClean="0">
                <a:cs typeface="Times New Roman" panose="02020603050405020304" pitchFamily="18" charset="0"/>
              </a:rPr>
              <a:t>b.v0.h.</a:t>
            </a:r>
            <a:r>
              <a:rPr lang="el-GR" i="1" dirty="0"/>
              <a:t> φ</a:t>
            </a:r>
            <a:r>
              <a:rPr lang="sk-SK" baseline="-25000" dirty="0" smtClean="0"/>
              <a:t>0.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 smtClean="0">
                <a:cs typeface="Times New Roman" panose="02020603050405020304" pitchFamily="18" charset="0"/>
              </a:rPr>
              <a:t>)/(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dirty="0" smtClean="0">
                <a:cs typeface="Times New Roman" panose="02020603050405020304" pitchFamily="18" charset="0"/>
              </a:rPr>
              <a:t>)</a:t>
            </a:r>
            <a:br>
              <a:rPr lang="sk-SK" dirty="0" smtClean="0"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2.-3. Elektrický prúd v stene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234" y="2924944"/>
            <a:ext cx="4702954" cy="393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0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sk-SK" dirty="0" smtClean="0">
                <a:cs typeface="Times New Roman" panose="02020603050405020304" pitchFamily="18" charset="0"/>
              </a:rPr>
              <a:t>Magnetická sila na prúd v stene: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sk-SK" dirty="0" smtClean="0">
                <a:cs typeface="Times New Roman" panose="02020603050405020304" pitchFamily="18" charset="0"/>
              </a:rPr>
              <a:t>x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      </a:t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/>
              <a:t>Na magnet – opačná sila od oboch prúdov (hore aj dolu):</a:t>
            </a:r>
            <a:br>
              <a:rPr lang="sk-SK" dirty="0" smtClean="0"/>
            </a:b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. I </a:t>
            </a:r>
            <a:r>
              <a:rPr lang="sk-SK" dirty="0" smtClean="0">
                <a:cs typeface="Times New Roman" panose="02020603050405020304" pitchFamily="18" charset="0"/>
              </a:rPr>
              <a:t>x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Po dosadení: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/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i="1" dirty="0" smtClean="0"/>
              <a:t>φ</a:t>
            </a:r>
            <a:r>
              <a:rPr lang="sk-SK" baseline="-25000" dirty="0" smtClean="0"/>
              <a:t>0</a:t>
            </a:r>
            <a:r>
              <a:rPr lang="sk-SK" baseline="30000" dirty="0" smtClean="0"/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>
                <a:cs typeface="Times New Roman" panose="02020603050405020304" pitchFamily="18" charset="0"/>
              </a:rPr>
              <a:t>.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konštanta rádu 1, skôr menej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4. Brzdná sila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44082"/>
            <a:ext cx="4481624" cy="4152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18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467544" y="4365104"/>
            <a:ext cx="5256584" cy="8640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sk-SK" dirty="0" smtClean="0">
                <a:cs typeface="Times New Roman" panose="02020603050405020304" pitchFamily="18" charset="0"/>
              </a:rPr>
              <a:t>Gravitačná sila pôsobiaca na magnet: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. g    L –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dĺžka magnetu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polomer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/>
              <a:t>Magnetický materiál je charakterizovaný magnetickou indukciou </a:t>
            </a:r>
            <a:r>
              <a:rPr lang="sk-SK" i="1" dirty="0" smtClean="0"/>
              <a:t>B</a:t>
            </a:r>
            <a:r>
              <a:rPr lang="sk-SK" i="1" baseline="-25000" dirty="0" smtClean="0"/>
              <a:t>r </a:t>
            </a:r>
            <a:r>
              <a:rPr lang="sk-SK" dirty="0" smtClean="0"/>
              <a:t>, ktorú vie vytvoriť. Preto:</a:t>
            </a:r>
            <a:br>
              <a:rPr lang="sk-SK" dirty="0" smtClean="0"/>
            </a:br>
            <a:r>
              <a:rPr lang="el-GR" i="1" dirty="0"/>
              <a:t>φ</a:t>
            </a:r>
            <a:r>
              <a:rPr lang="sk-SK" baseline="-25000" dirty="0" smtClean="0"/>
              <a:t>0</a:t>
            </a:r>
            <a:r>
              <a:rPr lang="sk-SK" dirty="0" smtClean="0"/>
              <a:t>= </a:t>
            </a:r>
            <a:r>
              <a:rPr lang="sk-SK" i="1" dirty="0" smtClean="0"/>
              <a:t>B</a:t>
            </a:r>
            <a:r>
              <a:rPr lang="sk-SK" i="1" baseline="-25000" dirty="0" smtClean="0"/>
              <a:t>r </a:t>
            </a:r>
            <a:r>
              <a:rPr lang="sk-SK" i="1" dirty="0" smtClean="0"/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Po dosadení do rovnosti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sk-SK" dirty="0" smtClean="0">
                <a:cs typeface="Times New Roman" panose="02020603050405020304" pitchFamily="18" charset="0"/>
              </a:rPr>
              <a:t> = 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dirty="0" smtClean="0">
                <a:cs typeface="Times New Roman" panose="02020603050405020304" pitchFamily="18" charset="0"/>
              </a:rPr>
              <a:t> dostávame:</a:t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dirty="0" smtClean="0">
                <a:cs typeface="Times New Roman" panose="02020603050405020304" pitchFamily="18" charset="0"/>
              </a:rPr>
              <a:t/>
            </a:r>
            <a:br>
              <a:rPr lang="sk-SK" dirty="0" smtClean="0"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sk-SK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.L.g.r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/>
              <a:t> B</a:t>
            </a:r>
            <a:r>
              <a:rPr lang="sk-SK" i="1" baseline="-25000" dirty="0"/>
              <a:t>r </a:t>
            </a:r>
            <a:r>
              <a:rPr lang="sk-SK" baseline="30000" dirty="0" smtClean="0"/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konštanta rádu 1, skôr viac (možno 2-3)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5. Rovnováha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87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683568" y="1196752"/>
            <a:ext cx="5256584" cy="8640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5517232"/>
          </a:xfrm>
        </p:spPr>
        <p:txBody>
          <a:bodyPr>
            <a:normAutofit/>
          </a:bodyPr>
          <a:lstStyle/>
          <a:p>
            <a:pPr lvl="1"/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sk-SK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.L.g.r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/>
              <a:t> B</a:t>
            </a:r>
            <a:r>
              <a:rPr lang="sk-SK" i="1" baseline="-25000" dirty="0"/>
              <a:t>r </a:t>
            </a:r>
            <a:r>
              <a:rPr lang="sk-SK" baseline="30000" dirty="0" smtClean="0"/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Neodýmové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supermagnety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sk-SK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8300 kg/m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b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T</a:t>
            </a:r>
          </a:p>
          <a:p>
            <a:pPr lvl="1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Rozmery magnetu</a:t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mm</a:t>
            </a:r>
            <a: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mm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Vodivosť medi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6.10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S/m</a:t>
            </a:r>
          </a:p>
          <a:p>
            <a:pPr lvl="1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Rozmery trubky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h=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mm</a:t>
            </a:r>
          </a:p>
          <a:p>
            <a:pPr lvl="1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Konštanta 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bude skôr viac (2-3)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model aspoň trochu reálny?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06105" y="3475474"/>
            <a:ext cx="28680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4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5,6 cm/s</a:t>
            </a: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4506105" y="4253199"/>
            <a:ext cx="3772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>
                <a:solidFill>
                  <a:srgbClr val="FF0000"/>
                </a:solidFill>
              </a:rPr>
              <a:t>Celkom dobrý výsledok!</a:t>
            </a:r>
          </a:p>
          <a:p>
            <a:r>
              <a:rPr lang="sk-SK" sz="2400" dirty="0" smtClean="0">
                <a:solidFill>
                  <a:srgbClr val="FF0000"/>
                </a:solidFill>
              </a:rPr>
              <a:t>Namerané: 12 cm/s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683568" y="1196752"/>
            <a:ext cx="5256584" cy="8640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5517232"/>
          </a:xfrm>
        </p:spPr>
        <p:txBody>
          <a:bodyPr>
            <a:normAutofit lnSpcReduction="10000"/>
          </a:bodyPr>
          <a:lstStyle/>
          <a:p>
            <a:pPr lvl="1"/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sk-SK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.L.g.r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/>
              <a:t> B</a:t>
            </a:r>
            <a:r>
              <a:rPr lang="sk-SK" i="1" baseline="-25000" dirty="0"/>
              <a:t>r </a:t>
            </a:r>
            <a:r>
              <a:rPr lang="sk-SK" baseline="30000" dirty="0" smtClean="0"/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Dôležitý je pomer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dirty="0" smtClean="0">
                <a:cs typeface="Times New Roman" panose="02020603050405020304" pitchFamily="18" charset="0"/>
              </a:rPr>
              <a:t>magnet by mal čo najlepšie vypĺňať trubku</a:t>
            </a:r>
          </a:p>
          <a:p>
            <a:pPr lvl="1"/>
            <a:r>
              <a:rPr lang="sk-SK" dirty="0" smtClean="0">
                <a:cs typeface="Times New Roman" panose="02020603050405020304" pitchFamily="18" charset="0"/>
              </a:rPr>
              <a:t>Materiál magnetu je veľmi dôležitý. Klasické „čierne“ feritové magnetky majú </a:t>
            </a:r>
            <a:r>
              <a:rPr lang="sk-SK" i="1" dirty="0"/>
              <a:t>B</a:t>
            </a:r>
            <a:r>
              <a:rPr lang="sk-SK" i="1" baseline="-25000" dirty="0"/>
              <a:t>r </a:t>
            </a:r>
            <a:r>
              <a:rPr lang="sk-SK" i="1" dirty="0" smtClean="0"/>
              <a:t> = </a:t>
            </a:r>
            <a:r>
              <a:rPr lang="sk-SK" dirty="0" smtClean="0"/>
              <a:t>0,3 T, budú padať (1,2/0,3)</a:t>
            </a:r>
            <a:r>
              <a:rPr lang="sk-SK" baseline="30000" dirty="0" smtClean="0"/>
              <a:t>2 </a:t>
            </a:r>
            <a:r>
              <a:rPr lang="sk-SK" dirty="0" smtClean="0"/>
              <a:t>= 16x rýchlejšie</a:t>
            </a:r>
          </a:p>
          <a:p>
            <a:pPr lvl="1"/>
            <a:r>
              <a:rPr lang="sk-SK" dirty="0" smtClean="0"/>
              <a:t>Materiál trubky (jeho el. vodivosť) je dôležitý. Hliník má el. vodivosť 3,5 . 10</a:t>
            </a:r>
            <a:r>
              <a:rPr lang="sk-SK" baseline="30000" dirty="0" smtClean="0"/>
              <a:t>7</a:t>
            </a:r>
            <a:r>
              <a:rPr lang="sk-SK" dirty="0" smtClean="0"/>
              <a:t> S/m, magnet bude padať 6/3,5 = 1,7x rýchlejšie</a:t>
            </a:r>
          </a:p>
          <a:p>
            <a:pPr lvl="1"/>
            <a:r>
              <a:rPr lang="sk-SK" dirty="0" smtClean="0"/>
              <a:t>Hrúbka steny je dôležitá: dvakrát hrubšia stena a magnet bude padať dvakrát pomalšie</a:t>
            </a:r>
          </a:p>
          <a:p>
            <a:pPr lvl="1"/>
            <a:r>
              <a:rPr lang="sk-SK" dirty="0" smtClean="0"/>
              <a:t>Tvar magnetu je dôležitý – dlhý je horší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predpovedá model?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41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583</TotalTime>
  <Words>401</Words>
  <Application>Microsoft Office PowerPoint</Application>
  <PresentationFormat>Prezentácia na obrazovke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  16. Magnetické brzdy </vt:lpstr>
      <vt:lpstr>Čo je príčinou brzdenia</vt:lpstr>
      <vt:lpstr>Od čoho závisí brzdenie</vt:lpstr>
      <vt:lpstr>1.Magnetické pole v stene trubky</vt:lpstr>
      <vt:lpstr>2.-3. Elektrický prúd v stene</vt:lpstr>
      <vt:lpstr>4. Brzdná sila</vt:lpstr>
      <vt:lpstr>5. Rovnováha</vt:lpstr>
      <vt:lpstr>Je model aspoň trochu reálny?</vt:lpstr>
      <vt:lpstr>Čo predpovedá model?</vt:lpstr>
      <vt:lpstr>Čo nepredpovedá model?</vt:lpstr>
      <vt:lpstr>Čo s úlohou?</vt:lpstr>
      <vt:lpstr>Literatúra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16. Magnetické brzdy </dc:title>
  <dc:creator>kundracik</dc:creator>
  <cp:lastModifiedBy>kundracik</cp:lastModifiedBy>
  <cp:revision>9</cp:revision>
  <dcterms:created xsi:type="dcterms:W3CDTF">2013-11-02T09:01:09Z</dcterms:created>
  <dcterms:modified xsi:type="dcterms:W3CDTF">2013-11-06T20:57:35Z</dcterms:modified>
</cp:coreProperties>
</file>